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sldIdLst>
    <p:sldId id="258" r:id="rId2"/>
    <p:sldId id="283" r:id="rId3"/>
    <p:sldId id="264" r:id="rId4"/>
    <p:sldId id="265" r:id="rId5"/>
    <p:sldId id="271" r:id="rId6"/>
    <p:sldId id="280" r:id="rId7"/>
    <p:sldId id="268" r:id="rId8"/>
    <p:sldId id="273" r:id="rId9"/>
    <p:sldId id="274" r:id="rId10"/>
    <p:sldId id="275" r:id="rId11"/>
    <p:sldId id="276" r:id="rId12"/>
    <p:sldId id="277" r:id="rId13"/>
    <p:sldId id="278" r:id="rId14"/>
    <p:sldId id="279" r:id="rId15"/>
    <p:sldId id="281" r:id="rId16"/>
    <p:sldId id="267" r:id="rId17"/>
    <p:sldId id="272" r:id="rId18"/>
    <p:sldId id="282"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F53E763F-A91E-4F3E-9B62-F13452D4D102}">
          <p14:sldIdLst>
            <p14:sldId id="258"/>
            <p14:sldId id="283"/>
            <p14:sldId id="264"/>
            <p14:sldId id="265"/>
            <p14:sldId id="271"/>
            <p14:sldId id="280"/>
            <p14:sldId id="268"/>
            <p14:sldId id="273"/>
            <p14:sldId id="274"/>
            <p14:sldId id="275"/>
            <p14:sldId id="276"/>
            <p14:sldId id="277"/>
            <p14:sldId id="278"/>
            <p14:sldId id="279"/>
            <p14:sldId id="281"/>
            <p14:sldId id="267"/>
            <p14:sldId id="272"/>
            <p14:sldId id="28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06" autoAdjust="0"/>
  </p:normalViewPr>
  <p:slideViewPr>
    <p:cSldViewPr>
      <p:cViewPr varScale="1">
        <p:scale>
          <a:sx n="107" d="100"/>
          <a:sy n="107" d="100"/>
        </p:scale>
        <p:origin x="-165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EA2820-B7BD-4D2B-9A4F-7320434AA325}" type="datetimeFigureOut">
              <a:rPr lang="ru-RU" smtClean="0"/>
              <a:t>23.03.2021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E24510-96C1-4D67-82DC-F930FBEE11FB}" type="slidenum">
              <a:rPr lang="ru-RU" smtClean="0"/>
              <a:t>‹#›</a:t>
            </a:fld>
            <a:endParaRPr lang="ru-RU"/>
          </a:p>
        </p:txBody>
      </p:sp>
    </p:spTree>
    <p:extLst>
      <p:ext uri="{BB962C8B-B14F-4D97-AF65-F5344CB8AC3E}">
        <p14:creationId xmlns:p14="http://schemas.microsoft.com/office/powerpoint/2010/main" val="4150460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CED8B55D-25A6-4332-8C6F-C90912F61625}" type="datetimeFigureOut">
              <a:rPr lang="ru-RU" smtClean="0"/>
              <a:t>23.03.2021</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A8919255-3B09-4CBB-9DAA-5FB7F4E71150}"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ED8B55D-25A6-4332-8C6F-C90912F61625}" type="datetimeFigureOut">
              <a:rPr lang="ru-RU" smtClean="0"/>
              <a:t>23.03.2021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8919255-3B09-4CBB-9DAA-5FB7F4E7115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ED8B55D-25A6-4332-8C6F-C90912F61625}" type="datetimeFigureOut">
              <a:rPr lang="ru-RU" smtClean="0"/>
              <a:t>23.03.2021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8919255-3B09-4CBB-9DAA-5FB7F4E7115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ED8B55D-25A6-4332-8C6F-C90912F61625}" type="datetimeFigureOut">
              <a:rPr lang="ru-RU" smtClean="0"/>
              <a:t>23.03.2021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8919255-3B09-4CBB-9DAA-5FB7F4E7115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CED8B55D-25A6-4332-8C6F-C90912F61625}" type="datetimeFigureOut">
              <a:rPr lang="ru-RU" smtClean="0"/>
              <a:t>23.03.2021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8919255-3B09-4CBB-9DAA-5FB7F4E71150}"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ED8B55D-25A6-4332-8C6F-C90912F61625}" type="datetimeFigureOut">
              <a:rPr lang="ru-RU" smtClean="0"/>
              <a:t>23.03.2021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8919255-3B09-4CBB-9DAA-5FB7F4E7115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ED8B55D-25A6-4332-8C6F-C90912F61625}" type="datetimeFigureOut">
              <a:rPr lang="ru-RU" smtClean="0"/>
              <a:t>23.03.2021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A8919255-3B09-4CBB-9DAA-5FB7F4E7115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CED8B55D-25A6-4332-8C6F-C90912F61625}" type="datetimeFigureOut">
              <a:rPr lang="ru-RU" smtClean="0"/>
              <a:t>23.03.2021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A8919255-3B09-4CBB-9DAA-5FB7F4E7115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CED8B55D-25A6-4332-8C6F-C90912F61625}" type="datetimeFigureOut">
              <a:rPr lang="ru-RU" smtClean="0"/>
              <a:t>23.03.2021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A8919255-3B09-4CBB-9DAA-5FB7F4E71150}"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ED8B55D-25A6-4332-8C6F-C90912F61625}" type="datetimeFigureOut">
              <a:rPr lang="ru-RU" smtClean="0"/>
              <a:t>23.03.2021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8919255-3B09-4CBB-9DAA-5FB7F4E7115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CED8B55D-25A6-4332-8C6F-C90912F61625}" type="datetimeFigureOut">
              <a:rPr lang="ru-RU" smtClean="0"/>
              <a:t>23.03.2021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8919255-3B09-4CBB-9DAA-5FB7F4E71150}"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ED8B55D-25A6-4332-8C6F-C90912F61625}" type="datetimeFigureOut">
              <a:rPr lang="ru-RU" smtClean="0"/>
              <a:t>23.03.2021</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8919255-3B09-4CBB-9DAA-5FB7F4E71150}"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432560" y="359898"/>
            <a:ext cx="7406640" cy="2925086"/>
          </a:xfrm>
        </p:spPr>
        <p:txBody>
          <a:bodyPr>
            <a:noAutofit/>
          </a:bodyPr>
          <a:lstStyle/>
          <a:p>
            <a:r>
              <a:rPr lang="ru-RU" sz="2800" b="1" dirty="0" smtClean="0">
                <a:solidFill>
                  <a:srgbClr val="002060"/>
                </a:solidFill>
                <a:effectLst>
                  <a:outerShdw blurRad="38100" dist="38100" dir="2700000" algn="tl">
                    <a:srgbClr val="000000">
                      <a:alpha val="43137"/>
                    </a:srgbClr>
                  </a:outerShdw>
                </a:effectLst>
                <a:latin typeface="Book Antiqua" panose="02040602050305030304" pitchFamily="18" charset="0"/>
              </a:rPr>
              <a:t>Анализ </a:t>
            </a:r>
            <a:r>
              <a:rPr lang="ru-RU" sz="2800" b="1" dirty="0">
                <a:solidFill>
                  <a:srgbClr val="002060"/>
                </a:solidFill>
                <a:effectLst>
                  <a:outerShdw blurRad="38100" dist="38100" dir="2700000" algn="tl">
                    <a:srgbClr val="000000">
                      <a:alpha val="43137"/>
                    </a:srgbClr>
                  </a:outerShdw>
                </a:effectLst>
                <a:latin typeface="Book Antiqua" panose="02040602050305030304" pitchFamily="18" charset="0"/>
              </a:rPr>
              <a:t>проблем, возникающих при разработке вузовских основных образовательных программ на основе ФГОС 3++ и ПООП по направлению «Филология» (бакалавриат и магистратура).</a:t>
            </a:r>
          </a:p>
        </p:txBody>
      </p:sp>
      <p:sp>
        <p:nvSpPr>
          <p:cNvPr id="5" name="Подзаголовок 4"/>
          <p:cNvSpPr>
            <a:spLocks noGrp="1"/>
          </p:cNvSpPr>
          <p:nvPr>
            <p:ph type="subTitle" idx="1"/>
          </p:nvPr>
        </p:nvSpPr>
        <p:spPr>
          <a:xfrm>
            <a:off x="1432560" y="4869160"/>
            <a:ext cx="7406640" cy="1368152"/>
          </a:xfrm>
        </p:spPr>
        <p:txBody>
          <a:bodyPr>
            <a:normAutofit fontScale="92500" lnSpcReduction="20000"/>
          </a:bodyPr>
          <a:lstStyle/>
          <a:p>
            <a:pPr algn="r"/>
            <a:r>
              <a:rPr lang="ru-RU" b="1" dirty="0" smtClean="0">
                <a:solidFill>
                  <a:srgbClr val="002060"/>
                </a:solidFill>
              </a:rPr>
              <a:t>Начальник учебно-методического управления Башкирского государственного университета Родионова С.Е.</a:t>
            </a:r>
          </a:p>
          <a:p>
            <a:pPr algn="r"/>
            <a:r>
              <a:rPr lang="ru-RU" b="1" dirty="0" smtClean="0">
                <a:solidFill>
                  <a:srgbClr val="002060"/>
                </a:solidFill>
              </a:rPr>
              <a:t>23 марта 2021 г.</a:t>
            </a:r>
            <a:endParaRPr lang="ru-RU" b="1" dirty="0">
              <a:solidFill>
                <a:srgbClr val="002060"/>
              </a:solidFill>
            </a:endParaRPr>
          </a:p>
        </p:txBody>
      </p:sp>
    </p:spTree>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8" algn="ctr" rtl="0">
              <a:spcBef>
                <a:spcPct val="0"/>
              </a:spcBef>
            </a:pP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Сложности, возникающие при разработке ООП по новому ФГОС</a:t>
            </a:r>
            <a:endPar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
        <p:nvSpPr>
          <p:cNvPr id="3" name="Объект 2"/>
          <p:cNvSpPr>
            <a:spLocks noGrp="1"/>
          </p:cNvSpPr>
          <p:nvPr>
            <p:ph idx="1"/>
          </p:nvPr>
        </p:nvSpPr>
        <p:spPr/>
        <p:txBody>
          <a:bodyPr>
            <a:normAutofit lnSpcReduction="10000"/>
          </a:bodyPr>
          <a:lstStyle/>
          <a:p>
            <a:pPr marL="82296" indent="0">
              <a:buNone/>
            </a:pPr>
            <a:r>
              <a:rPr lang="ru-RU" sz="2400" dirty="0" smtClean="0">
                <a:solidFill>
                  <a:srgbClr val="002060"/>
                </a:solidFill>
                <a:latin typeface="Book Antiqua" panose="02040602050305030304" pitchFamily="18" charset="0"/>
              </a:rPr>
              <a:t> 4. П. 3.6. ФГОС бакалавра гласит: «Совокупность компетенций, установленных программой бакалавриата, должна обеспечивать выпускнику способность осуществлять профессиональную деятельность не менее чем в одной области профессиональной деятельности и (или) сфере  профессиональной деятельности … и решать задачи профессиональной деятельности не менее чем одного типа». Соответственно, бакалавр, например, может готовиться только к работе в сфере устного и письменного (в том числе художественного) перевода и, соответственно, прикладной деятельности.</a:t>
            </a:r>
            <a:endParaRPr lang="ru-RU" sz="2400" dirty="0">
              <a:solidFill>
                <a:srgbClr val="002060"/>
              </a:solidFill>
              <a:latin typeface="Book Antiqua" panose="02040602050305030304" pitchFamily="18" charset="0"/>
            </a:endParaRPr>
          </a:p>
        </p:txBody>
      </p:sp>
    </p:spTree>
    <p:extLst>
      <p:ext uri="{BB962C8B-B14F-4D97-AF65-F5344CB8AC3E}">
        <p14:creationId xmlns:p14="http://schemas.microsoft.com/office/powerpoint/2010/main" val="1137000322"/>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8" algn="ctr" rtl="0">
              <a:spcBef>
                <a:spcPct val="0"/>
              </a:spcBef>
            </a:pP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Сложности, возникающие при разработке ООП по новому ФГОС</a:t>
            </a:r>
            <a:endPar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
        <p:nvSpPr>
          <p:cNvPr id="3" name="Объект 2"/>
          <p:cNvSpPr>
            <a:spLocks noGrp="1"/>
          </p:cNvSpPr>
          <p:nvPr>
            <p:ph idx="1"/>
          </p:nvPr>
        </p:nvSpPr>
        <p:spPr/>
        <p:txBody>
          <a:bodyPr>
            <a:normAutofit lnSpcReduction="10000"/>
          </a:bodyPr>
          <a:lstStyle/>
          <a:p>
            <a:pPr marL="82296" indent="0">
              <a:buNone/>
            </a:pPr>
            <a:r>
              <a:rPr lang="ru-RU" sz="2400" dirty="0" smtClean="0">
                <a:solidFill>
                  <a:srgbClr val="002060"/>
                </a:solidFill>
                <a:latin typeface="Book Antiqua" panose="02040602050305030304" pitchFamily="18" charset="0"/>
              </a:rPr>
              <a:t>5.  Однако формулировка в ОПК-1, 2, 3, 5 бакалавриата: «Способность использовать в профессиональной деятельности, </a:t>
            </a:r>
            <a:r>
              <a:rPr lang="ru-RU" sz="2400" b="1" dirty="0" smtClean="0">
                <a:solidFill>
                  <a:srgbClr val="002060"/>
                </a:solidFill>
                <a:latin typeface="Book Antiqua" panose="02040602050305030304" pitchFamily="18" charset="0"/>
              </a:rPr>
              <a:t>в том числе педагогической</a:t>
            </a:r>
            <a:r>
              <a:rPr lang="ru-RU" sz="2400" dirty="0" smtClean="0">
                <a:solidFill>
                  <a:srgbClr val="002060"/>
                </a:solidFill>
                <a:latin typeface="Book Antiqua" panose="02040602050305030304" pitchFamily="18" charset="0"/>
              </a:rPr>
              <a:t>…» требует наличия в вузовской ООП минимального педагогического модуля, так как любой филолог, согласно ФГОС и ПС  (педагог в сфере среднего образования и педагог в сфере дополнительного образования) может работать в области образования. Поэтому, вероятно, для филологов необходимо избирать и еще одну область (01 Образование и наука) и хотя бы еще одну задачу профессиональной деятельности – педагогическую.</a:t>
            </a:r>
            <a:endParaRPr lang="ru-RU" sz="2400" dirty="0">
              <a:solidFill>
                <a:srgbClr val="002060"/>
              </a:solidFill>
              <a:latin typeface="Book Antiqua" panose="02040602050305030304" pitchFamily="18" charset="0"/>
            </a:endParaRPr>
          </a:p>
        </p:txBody>
      </p:sp>
    </p:spTree>
    <p:extLst>
      <p:ext uri="{BB962C8B-B14F-4D97-AF65-F5344CB8AC3E}">
        <p14:creationId xmlns:p14="http://schemas.microsoft.com/office/powerpoint/2010/main" val="2073358046"/>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8" algn="ctr" rtl="0">
              <a:spcBef>
                <a:spcPct val="0"/>
              </a:spcBef>
            </a:pP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Сложности, возникающие при разработке ООП по новому ФГОС</a:t>
            </a:r>
            <a:endPar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
        <p:nvSpPr>
          <p:cNvPr id="3" name="Объект 2"/>
          <p:cNvSpPr>
            <a:spLocks noGrp="1"/>
          </p:cNvSpPr>
          <p:nvPr>
            <p:ph idx="1"/>
          </p:nvPr>
        </p:nvSpPr>
        <p:spPr/>
        <p:txBody>
          <a:bodyPr>
            <a:normAutofit lnSpcReduction="10000"/>
          </a:bodyPr>
          <a:lstStyle/>
          <a:p>
            <a:pPr marL="82296" indent="0">
              <a:buNone/>
            </a:pPr>
            <a:r>
              <a:rPr lang="ru-RU" sz="2400" dirty="0" smtClean="0">
                <a:solidFill>
                  <a:srgbClr val="002060"/>
                </a:solidFill>
                <a:latin typeface="Book Antiqua" panose="02040602050305030304" pitchFamily="18" charset="0"/>
              </a:rPr>
              <a:t>6. Закрепление дисциплин за обязательной (базовой) частью учебного плана или частью, формируемой участниками образовательных отношений. П.2.9. ФГОС бакалавра указывает, что объем обязательной части без учета объема ГИА должен составлять не менее 40% общего объема программы бакалавриата (не менее 90 </a:t>
            </a:r>
            <a:r>
              <a:rPr lang="ru-RU" sz="2400" dirty="0" err="1" smtClean="0">
                <a:solidFill>
                  <a:srgbClr val="002060"/>
                </a:solidFill>
                <a:latin typeface="Book Antiqua" panose="02040602050305030304" pitchFamily="18" charset="0"/>
              </a:rPr>
              <a:t>з.е</a:t>
            </a:r>
            <a:r>
              <a:rPr lang="ru-RU" sz="2400" dirty="0" smtClean="0">
                <a:solidFill>
                  <a:srgbClr val="002060"/>
                </a:solidFill>
                <a:latin typeface="Book Antiqua" panose="02040602050305030304" pitchFamily="18" charset="0"/>
              </a:rPr>
              <a:t>., то есть полтора курса обучения), а п. 2.7. ФГОС магистра – что этот объем должен составлять не менее 20% общего объема программы магистратуры (20 </a:t>
            </a:r>
            <a:r>
              <a:rPr lang="ru-RU" sz="2400" dirty="0" err="1" smtClean="0">
                <a:solidFill>
                  <a:srgbClr val="002060"/>
                </a:solidFill>
                <a:latin typeface="Book Antiqua" panose="02040602050305030304" pitchFamily="18" charset="0"/>
              </a:rPr>
              <a:t>з.е</a:t>
            </a:r>
            <a:r>
              <a:rPr lang="ru-RU" sz="2400" dirty="0" smtClean="0">
                <a:solidFill>
                  <a:srgbClr val="002060"/>
                </a:solidFill>
                <a:latin typeface="Book Antiqua" panose="02040602050305030304" pitchFamily="18" charset="0"/>
              </a:rPr>
              <a:t>., менее 1 семестра). И это хорошо для филологов, так как позволяет развести программы разных профилей, в том числе по отечественной и зарубежной филологии.</a:t>
            </a:r>
            <a:endParaRPr lang="ru-RU" sz="2400" dirty="0">
              <a:solidFill>
                <a:srgbClr val="002060"/>
              </a:solidFill>
              <a:latin typeface="Book Antiqua" panose="02040602050305030304" pitchFamily="18" charset="0"/>
            </a:endParaRPr>
          </a:p>
        </p:txBody>
      </p:sp>
    </p:spTree>
    <p:extLst>
      <p:ext uri="{BB962C8B-B14F-4D97-AF65-F5344CB8AC3E}">
        <p14:creationId xmlns:p14="http://schemas.microsoft.com/office/powerpoint/2010/main" val="2736837133"/>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8" algn="ctr" rtl="0">
              <a:spcBef>
                <a:spcPct val="0"/>
              </a:spcBef>
            </a:pP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Сложности, возникающие при разработке ООП по новому ФГОС</a:t>
            </a:r>
            <a:endPar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
        <p:nvSpPr>
          <p:cNvPr id="3" name="Объект 2"/>
          <p:cNvSpPr>
            <a:spLocks noGrp="1"/>
          </p:cNvSpPr>
          <p:nvPr>
            <p:ph idx="1"/>
          </p:nvPr>
        </p:nvSpPr>
        <p:spPr>
          <a:xfrm>
            <a:off x="1115616" y="1447800"/>
            <a:ext cx="7920880" cy="4800600"/>
          </a:xfrm>
        </p:spPr>
        <p:txBody>
          <a:bodyPr>
            <a:normAutofit lnSpcReduction="10000"/>
          </a:bodyPr>
          <a:lstStyle/>
          <a:p>
            <a:pPr marL="82296" indent="0">
              <a:buNone/>
            </a:pPr>
            <a:r>
              <a:rPr lang="ru-RU" sz="2400" dirty="0" smtClean="0">
                <a:solidFill>
                  <a:srgbClr val="002060"/>
                </a:solidFill>
                <a:latin typeface="Book Antiqua" panose="02040602050305030304" pitchFamily="18" charset="0"/>
              </a:rPr>
              <a:t>Но это и вызывает сложности, так как выше в этих же пунктах отмечается, что «к обязательной части программы бакалавриата относятся дисциплины (модули) и практики, определяющие формирование </a:t>
            </a:r>
            <a:r>
              <a:rPr lang="ru-RU" sz="2400" b="1" dirty="0" smtClean="0">
                <a:solidFill>
                  <a:srgbClr val="002060"/>
                </a:solidFill>
                <a:latin typeface="Book Antiqua" panose="02040602050305030304" pitchFamily="18" charset="0"/>
              </a:rPr>
              <a:t>ОПК»</a:t>
            </a:r>
            <a:r>
              <a:rPr lang="ru-RU" sz="2400" dirty="0" smtClean="0">
                <a:solidFill>
                  <a:srgbClr val="002060"/>
                </a:solidFill>
                <a:latin typeface="Book Antiqua" panose="02040602050305030304" pitchFamily="18" charset="0"/>
              </a:rPr>
              <a:t>. А к общепрофессиональным компетенциям у филологов относятся и знание теории и истории основного языка, и истории  и теории литературы, и свободное владение основным изучаемым языком, и многое другое, что очень трудно не отразить в дисциплинах, относящихся к части, формируемой участниками образовательных отношений. Выход видится в увеличении обязательной части, но это может затруднить дифференциацию профилей.</a:t>
            </a:r>
            <a:endParaRPr lang="ru-RU" sz="2400" b="1" dirty="0">
              <a:solidFill>
                <a:srgbClr val="002060"/>
              </a:solidFill>
              <a:latin typeface="Book Antiqua" panose="02040602050305030304" pitchFamily="18" charset="0"/>
            </a:endParaRPr>
          </a:p>
        </p:txBody>
      </p:sp>
    </p:spTree>
    <p:extLst>
      <p:ext uri="{BB962C8B-B14F-4D97-AF65-F5344CB8AC3E}">
        <p14:creationId xmlns:p14="http://schemas.microsoft.com/office/powerpoint/2010/main" val="3832272467"/>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8" algn="ctr" rtl="0">
              <a:spcBef>
                <a:spcPct val="0"/>
              </a:spcBef>
            </a:pP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Сложности, возникающие при разработке ООП по новому ФГОС</a:t>
            </a:r>
            <a:endPar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
        <p:nvSpPr>
          <p:cNvPr id="3" name="Объект 2"/>
          <p:cNvSpPr>
            <a:spLocks noGrp="1"/>
          </p:cNvSpPr>
          <p:nvPr>
            <p:ph idx="1"/>
          </p:nvPr>
        </p:nvSpPr>
        <p:spPr>
          <a:xfrm>
            <a:off x="1115616" y="1447800"/>
            <a:ext cx="7920880" cy="4800600"/>
          </a:xfrm>
        </p:spPr>
        <p:txBody>
          <a:bodyPr>
            <a:normAutofit/>
          </a:bodyPr>
          <a:lstStyle/>
          <a:p>
            <a:pPr marL="82296" indent="0">
              <a:buNone/>
            </a:pPr>
            <a:r>
              <a:rPr lang="ru-RU" sz="2400" b="1" dirty="0" smtClean="0">
                <a:solidFill>
                  <a:srgbClr val="002060"/>
                </a:solidFill>
                <a:latin typeface="Book Antiqua" panose="02040602050305030304" pitchFamily="18" charset="0"/>
              </a:rPr>
              <a:t>7. Сложности вызывает и формулировка индикаторов компетенций и соотнесение их с результатами обучения по дисциплинам (модулям) и практикам (</a:t>
            </a:r>
            <a:r>
              <a:rPr lang="ru-RU" sz="2400" b="1" dirty="0" err="1" smtClean="0">
                <a:solidFill>
                  <a:srgbClr val="002060"/>
                </a:solidFill>
                <a:latin typeface="Book Antiqua" panose="02040602050305030304" pitchFamily="18" charset="0"/>
              </a:rPr>
              <a:t>пп</a:t>
            </a:r>
            <a:r>
              <a:rPr lang="ru-RU" sz="2400" b="1" dirty="0" smtClean="0">
                <a:solidFill>
                  <a:srgbClr val="002060"/>
                </a:solidFill>
                <a:latin typeface="Book Antiqua" panose="02040602050305030304" pitchFamily="18" charset="0"/>
              </a:rPr>
              <a:t>. 3.7. и 3.8.). Организация устанавливает индикаторы достижения компетенций самостоятельно и самостоятельно планирует результаты обучения. При этом мы можем опираться на ПООП. Но сама формулировка индикаторов и результатов (знать, уметь, владеть? </a:t>
            </a:r>
            <a:r>
              <a:rPr lang="ru-RU" sz="2400" b="1" dirty="0">
                <a:solidFill>
                  <a:srgbClr val="002060"/>
                </a:solidFill>
                <a:latin typeface="Book Antiqua" panose="02040602050305030304" pitchFamily="18" charset="0"/>
              </a:rPr>
              <a:t>и</a:t>
            </a:r>
            <a:r>
              <a:rPr lang="ru-RU" sz="2400" b="1" dirty="0" smtClean="0">
                <a:solidFill>
                  <a:srgbClr val="002060"/>
                </a:solidFill>
                <a:latin typeface="Book Antiqua" panose="02040602050305030304" pitchFamily="18" charset="0"/>
              </a:rPr>
              <a:t>ли без привязки к этим терминам?) и их разграничение – весьма сложная проблема.</a:t>
            </a:r>
            <a:endParaRPr lang="ru-RU" sz="2400" b="1" dirty="0">
              <a:solidFill>
                <a:srgbClr val="002060"/>
              </a:solidFill>
              <a:latin typeface="Book Antiqua" panose="02040602050305030304" pitchFamily="18" charset="0"/>
            </a:endParaRPr>
          </a:p>
        </p:txBody>
      </p:sp>
    </p:spTree>
    <p:extLst>
      <p:ext uri="{BB962C8B-B14F-4D97-AF65-F5344CB8AC3E}">
        <p14:creationId xmlns:p14="http://schemas.microsoft.com/office/powerpoint/2010/main" val="79127847"/>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8" algn="ctr" rtl="0">
              <a:spcBef>
                <a:spcPct val="0"/>
              </a:spcBef>
            </a:pP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Сложности, возникающие при разработке ООП по новому ФГОС</a:t>
            </a:r>
            <a:endPar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
        <p:nvSpPr>
          <p:cNvPr id="3" name="Объект 2"/>
          <p:cNvSpPr>
            <a:spLocks noGrp="1"/>
          </p:cNvSpPr>
          <p:nvPr>
            <p:ph idx="1"/>
          </p:nvPr>
        </p:nvSpPr>
        <p:spPr>
          <a:xfrm>
            <a:off x="1043608" y="1447800"/>
            <a:ext cx="7848872" cy="4800600"/>
          </a:xfrm>
        </p:spPr>
        <p:txBody>
          <a:bodyPr>
            <a:normAutofit/>
          </a:bodyPr>
          <a:lstStyle/>
          <a:p>
            <a:pPr marL="82296" indent="0">
              <a:buNone/>
            </a:pPr>
            <a:r>
              <a:rPr lang="ru-RU" sz="2400" b="1" dirty="0" smtClean="0">
                <a:solidFill>
                  <a:srgbClr val="002060"/>
                </a:solidFill>
                <a:latin typeface="Book Antiqua" panose="02040602050305030304" pitchFamily="18" charset="0"/>
              </a:rPr>
              <a:t>8. В магистратуре сложность вызывает формирование компетенций УК-5. Способен анализировать и учитывать разнообразие культур в процессе межкультурного взаимодействия и УК-6. Способен определять и реализовывать приоритеты собственной деятельности и способы ее совершенствования на основе самооценки. Весьма затруднительно определить, какие же дисциплины формируют эти компетенции и как выглядят индикаторы из достижения.</a:t>
            </a:r>
            <a:endParaRPr lang="ru-RU" sz="2400" b="1" dirty="0">
              <a:solidFill>
                <a:srgbClr val="002060"/>
              </a:solidFill>
              <a:latin typeface="Book Antiqua" panose="02040602050305030304" pitchFamily="18" charset="0"/>
            </a:endParaRPr>
          </a:p>
        </p:txBody>
      </p:sp>
    </p:spTree>
    <p:extLst>
      <p:ext uri="{BB962C8B-B14F-4D97-AF65-F5344CB8AC3E}">
        <p14:creationId xmlns:p14="http://schemas.microsoft.com/office/powerpoint/2010/main" val="1317525906"/>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8" algn="ctr" rtl="0">
              <a:spcBef>
                <a:spcPct val="0"/>
              </a:spcBef>
            </a:pP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Сложности, возникающие при разработке ООП по новому ФГОС</a:t>
            </a:r>
            <a:endPar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
        <p:nvSpPr>
          <p:cNvPr id="3" name="Объект 2"/>
          <p:cNvSpPr>
            <a:spLocks noGrp="1"/>
          </p:cNvSpPr>
          <p:nvPr>
            <p:ph idx="1"/>
          </p:nvPr>
        </p:nvSpPr>
        <p:spPr/>
        <p:txBody>
          <a:bodyPr>
            <a:normAutofit/>
          </a:bodyPr>
          <a:lstStyle/>
          <a:p>
            <a:pPr marL="82296" indent="0">
              <a:buNone/>
            </a:pPr>
            <a:r>
              <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9</a:t>
            </a: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 ОПК-6</a:t>
            </a:r>
            <a:r>
              <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 Способен решать стандартные задачи  по организационному и документационному обеспечению профессиональной деятельности с применением современных технических средств, информационно-коммуникационных технологий и с учетом требований информационной безопасности</a:t>
            </a: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a:t>
            </a:r>
          </a:p>
          <a:p>
            <a:pPr marL="82296" indent="0">
              <a:buNone/>
            </a:pP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Наличие данной ОПК требует введения в базовую часть учебного плана формирующих ее дисциплин, например «Документная лингвистика», «ИКТ в филологии» и т.п.</a:t>
            </a:r>
            <a:endPar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66344657"/>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8" algn="ctr" rtl="0">
              <a:spcBef>
                <a:spcPct val="0"/>
              </a:spcBef>
            </a:pP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Сложности, возникающие при разработке ООП по новому ФГОС</a:t>
            </a:r>
            <a:endPar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
        <p:nvSpPr>
          <p:cNvPr id="3" name="Объект 2"/>
          <p:cNvSpPr>
            <a:spLocks noGrp="1"/>
          </p:cNvSpPr>
          <p:nvPr>
            <p:ph idx="1"/>
          </p:nvPr>
        </p:nvSpPr>
        <p:spPr/>
        <p:txBody>
          <a:bodyPr>
            <a:normAutofit/>
          </a:bodyPr>
          <a:lstStyle/>
          <a:p>
            <a:pPr marL="82296" indent="0">
              <a:buNone/>
            </a:pP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10. Отсутствие </a:t>
            </a:r>
            <a:r>
              <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во ФГОС </a:t>
            </a: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и других федеральных нормативных документах таких </a:t>
            </a:r>
            <a:r>
              <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количественных показателей </a:t>
            </a: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как, например, предельная </a:t>
            </a:r>
            <a:r>
              <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недельная нагрузка </a:t>
            </a: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студентов (54 </a:t>
            </a:r>
            <a:r>
              <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часа</a:t>
            </a: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 и предельное количество экзаменов и зачетов в год. </a:t>
            </a:r>
          </a:p>
          <a:p>
            <a:pPr marL="82296" indent="0">
              <a:buNone/>
            </a:pP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Здесь мы можем опираться только на локальные нормативные документы образовательной организации.</a:t>
            </a:r>
            <a:endPar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154956363"/>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432560" y="359898"/>
            <a:ext cx="7406640" cy="2925086"/>
          </a:xfrm>
        </p:spPr>
        <p:txBody>
          <a:bodyPr>
            <a:noAutofit/>
          </a:bodyPr>
          <a:lstStyle/>
          <a:p>
            <a:r>
              <a:rPr lang="ru-RU" sz="2800" b="1" dirty="0" smtClean="0">
                <a:solidFill>
                  <a:srgbClr val="002060"/>
                </a:solidFill>
                <a:effectLst>
                  <a:outerShdw blurRad="38100" dist="38100" dir="2700000" algn="tl">
                    <a:srgbClr val="000000">
                      <a:alpha val="43137"/>
                    </a:srgbClr>
                  </a:outerShdw>
                </a:effectLst>
                <a:latin typeface="Book Antiqua" panose="02040602050305030304" pitchFamily="18" charset="0"/>
              </a:rPr>
              <a:t>Анализ </a:t>
            </a:r>
            <a:r>
              <a:rPr lang="ru-RU" sz="2800" b="1" dirty="0">
                <a:solidFill>
                  <a:srgbClr val="002060"/>
                </a:solidFill>
                <a:effectLst>
                  <a:outerShdw blurRad="38100" dist="38100" dir="2700000" algn="tl">
                    <a:srgbClr val="000000">
                      <a:alpha val="43137"/>
                    </a:srgbClr>
                  </a:outerShdw>
                </a:effectLst>
                <a:latin typeface="Book Antiqua" panose="02040602050305030304" pitchFamily="18" charset="0"/>
              </a:rPr>
              <a:t>проблем, возникающих при разработке вузовских основных образовательных программ на основе ФГОС 3++ и ПООП по направлению «Филология» (бакалавриат и магистратура).</a:t>
            </a:r>
          </a:p>
        </p:txBody>
      </p:sp>
      <p:sp>
        <p:nvSpPr>
          <p:cNvPr id="5" name="Подзаголовок 4"/>
          <p:cNvSpPr>
            <a:spLocks noGrp="1"/>
          </p:cNvSpPr>
          <p:nvPr>
            <p:ph type="subTitle" idx="1"/>
          </p:nvPr>
        </p:nvSpPr>
        <p:spPr>
          <a:xfrm>
            <a:off x="1432560" y="4869160"/>
            <a:ext cx="7406640" cy="1368152"/>
          </a:xfrm>
        </p:spPr>
        <p:txBody>
          <a:bodyPr>
            <a:normAutofit fontScale="92500" lnSpcReduction="20000"/>
          </a:bodyPr>
          <a:lstStyle/>
          <a:p>
            <a:pPr algn="r"/>
            <a:r>
              <a:rPr lang="ru-RU" b="1" dirty="0" smtClean="0">
                <a:solidFill>
                  <a:srgbClr val="002060"/>
                </a:solidFill>
              </a:rPr>
              <a:t>Начальник учебно-методического управления Башкирского государственного университета Родионова С.Е.</a:t>
            </a:r>
          </a:p>
          <a:p>
            <a:pPr algn="r"/>
            <a:r>
              <a:rPr lang="ru-RU" b="1" dirty="0" smtClean="0">
                <a:solidFill>
                  <a:srgbClr val="002060"/>
                </a:solidFill>
              </a:rPr>
              <a:t>23 марта 2021 г.</a:t>
            </a:r>
            <a:endParaRPr lang="ru-RU" b="1" dirty="0">
              <a:solidFill>
                <a:srgbClr val="002060"/>
              </a:solidFill>
            </a:endParaRPr>
          </a:p>
        </p:txBody>
      </p:sp>
    </p:spTree>
    <p:extLst>
      <p:ext uri="{BB962C8B-B14F-4D97-AF65-F5344CB8AC3E}">
        <p14:creationId xmlns:p14="http://schemas.microsoft.com/office/powerpoint/2010/main" val="1731473344"/>
      </p:ext>
    </p:extLst>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096832" cy="778098"/>
          </a:xfrm>
        </p:spPr>
        <p:txBody>
          <a:bodyPr>
            <a:normAutofit/>
          </a:bodyPr>
          <a:lstStyle/>
          <a:p>
            <a:pPr algn="ctr"/>
            <a:r>
              <a:rPr lang="ru-RU" sz="28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Разработка ООП на основе ФГОС</a:t>
            </a:r>
            <a:endParaRPr lang="ru-RU" sz="28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
        <p:nvSpPr>
          <p:cNvPr id="3" name="Содержимое 2"/>
          <p:cNvSpPr>
            <a:spLocks noGrp="1"/>
          </p:cNvSpPr>
          <p:nvPr>
            <p:ph idx="1"/>
          </p:nvPr>
        </p:nvSpPr>
        <p:spPr>
          <a:xfrm>
            <a:off x="1435608" y="1268760"/>
            <a:ext cx="7498080" cy="4979640"/>
          </a:xfrm>
        </p:spPr>
        <p:txBody>
          <a:bodyPr>
            <a:normAutofit/>
          </a:bodyPr>
          <a:lstStyle/>
          <a:p>
            <a:pPr marL="4763" lvl="8" indent="0">
              <a:buNone/>
            </a:pPr>
            <a:r>
              <a:rPr lang="ru-RU" b="1" dirty="0" smtClean="0">
                <a:solidFill>
                  <a:srgbClr val="002060"/>
                </a:solidFill>
                <a:latin typeface="Book Antiqua" panose="02040602050305030304" pitchFamily="18" charset="0"/>
              </a:rPr>
              <a:t>При разработке основных образовательных программ образовательная организация опирается </a:t>
            </a:r>
            <a:r>
              <a:rPr lang="ru-RU" b="1" dirty="0" smtClean="0">
                <a:solidFill>
                  <a:srgbClr val="002060"/>
                </a:solidFill>
                <a:latin typeface="Book Antiqua" panose="02040602050305030304" pitchFamily="18" charset="0"/>
              </a:rPr>
              <a:t>на федеральный государственный образовательный стандарт высшего образования </a:t>
            </a:r>
            <a:r>
              <a:rPr lang="ru-RU" b="1" dirty="0">
                <a:solidFill>
                  <a:srgbClr val="002060"/>
                </a:solidFill>
                <a:latin typeface="Book Antiqua" panose="02040602050305030304" pitchFamily="18" charset="0"/>
              </a:rPr>
              <a:t>и </a:t>
            </a:r>
            <a:r>
              <a:rPr lang="ru-RU" b="1" dirty="0">
                <a:solidFill>
                  <a:srgbClr val="002060"/>
                </a:solidFill>
                <a:effectLst>
                  <a:outerShdw blurRad="38100" dist="38100" dir="2700000" algn="tl">
                    <a:srgbClr val="000000">
                      <a:alpha val="43137"/>
                    </a:srgbClr>
                  </a:outerShdw>
                </a:effectLst>
                <a:latin typeface="Book Antiqua" panose="02040602050305030304" pitchFamily="18" charset="0"/>
              </a:rPr>
              <a:t>Приказ Минобрнауки России </a:t>
            </a:r>
            <a:r>
              <a:rPr lang="ru-RU" b="1" dirty="0">
                <a:solidFill>
                  <a:srgbClr val="002060"/>
                </a:solidFill>
                <a:latin typeface="Book Antiqua" panose="02040602050305030304" pitchFamily="18" charset="0"/>
              </a:rPr>
              <a:t>от 05.04.2017 </a:t>
            </a:r>
            <a:r>
              <a:rPr lang="ru-RU" b="1" dirty="0" smtClean="0">
                <a:solidFill>
                  <a:srgbClr val="002060"/>
                </a:solidFill>
                <a:effectLst>
                  <a:outerShdw blurRad="38100" dist="38100" dir="2700000" algn="tl">
                    <a:srgbClr val="000000">
                      <a:alpha val="43137"/>
                    </a:srgbClr>
                  </a:outerShdw>
                </a:effectLst>
                <a:latin typeface="Book Antiqua" panose="02040602050305030304" pitchFamily="18" charset="0"/>
              </a:rPr>
              <a:t>№301</a:t>
            </a:r>
            <a:r>
              <a:rPr lang="ru-RU" b="1" dirty="0" smtClean="0">
                <a:solidFill>
                  <a:srgbClr val="002060"/>
                </a:solidFill>
                <a:latin typeface="Book Antiqua" panose="02040602050305030304" pitchFamily="18" charset="0"/>
              </a:rPr>
              <a:t> «Об </a:t>
            </a:r>
            <a:r>
              <a:rPr lang="ru-RU" b="1" dirty="0">
                <a:solidFill>
                  <a:srgbClr val="002060"/>
                </a:solidFill>
                <a:latin typeface="Book Antiqua" panose="02040602050305030304" pitchFamily="18" charset="0"/>
              </a:rPr>
              <a:t>утверждении Порядка организации </a:t>
            </a:r>
            <a:r>
              <a:rPr lang="ru-RU" b="1" dirty="0" smtClean="0">
                <a:solidFill>
                  <a:srgbClr val="002060"/>
                </a:solidFill>
                <a:latin typeface="Book Antiqua" panose="02040602050305030304" pitchFamily="18" charset="0"/>
              </a:rPr>
              <a:t>и осуществления образовательной деятельности </a:t>
            </a:r>
            <a:r>
              <a:rPr lang="ru-RU" b="1" dirty="0">
                <a:solidFill>
                  <a:srgbClr val="002060"/>
                </a:solidFill>
                <a:latin typeface="Book Antiqua" panose="02040602050305030304" pitchFamily="18" charset="0"/>
              </a:rPr>
              <a:t>по </a:t>
            </a:r>
            <a:r>
              <a:rPr lang="ru-RU" b="1" dirty="0" smtClean="0">
                <a:solidFill>
                  <a:srgbClr val="002060"/>
                </a:solidFill>
                <a:latin typeface="Book Antiqua" panose="02040602050305030304" pitchFamily="18" charset="0"/>
              </a:rPr>
              <a:t>образовательным программам </a:t>
            </a:r>
            <a:r>
              <a:rPr lang="ru-RU" b="1" dirty="0">
                <a:solidFill>
                  <a:srgbClr val="002060"/>
                </a:solidFill>
                <a:latin typeface="Book Antiqua" panose="02040602050305030304" pitchFamily="18" charset="0"/>
              </a:rPr>
              <a:t>высшего образования </a:t>
            </a:r>
            <a:r>
              <a:rPr lang="ru-RU" b="1" dirty="0" smtClean="0">
                <a:solidFill>
                  <a:srgbClr val="002060"/>
                </a:solidFill>
                <a:latin typeface="Book Antiqua" panose="02040602050305030304" pitchFamily="18" charset="0"/>
              </a:rPr>
              <a:t>- программам </a:t>
            </a:r>
            <a:r>
              <a:rPr lang="ru-RU" b="1" dirty="0">
                <a:solidFill>
                  <a:srgbClr val="002060"/>
                </a:solidFill>
                <a:latin typeface="Book Antiqua" panose="02040602050305030304" pitchFamily="18" charset="0"/>
              </a:rPr>
              <a:t>бакалавриата, </a:t>
            </a:r>
            <a:r>
              <a:rPr lang="ru-RU" b="1" dirty="0" smtClean="0">
                <a:solidFill>
                  <a:srgbClr val="002060"/>
                </a:solidFill>
                <a:latin typeface="Book Antiqua" panose="02040602050305030304" pitchFamily="18" charset="0"/>
              </a:rPr>
              <a:t>программам специалитета</a:t>
            </a:r>
            <a:r>
              <a:rPr lang="ru-RU" b="1" dirty="0">
                <a:solidFill>
                  <a:srgbClr val="002060"/>
                </a:solidFill>
                <a:latin typeface="Book Antiqua" panose="02040602050305030304" pitchFamily="18" charset="0"/>
              </a:rPr>
              <a:t>, программам </a:t>
            </a:r>
            <a:r>
              <a:rPr lang="ru-RU" b="1" dirty="0" smtClean="0">
                <a:solidFill>
                  <a:srgbClr val="002060"/>
                </a:solidFill>
                <a:latin typeface="Book Antiqua" panose="02040602050305030304" pitchFamily="18" charset="0"/>
              </a:rPr>
              <a:t>магистратуры».</a:t>
            </a:r>
            <a:endParaRPr lang="ru-RU" sz="1400" b="1" dirty="0" smtClean="0">
              <a:solidFill>
                <a:srgbClr val="002060"/>
              </a:solidFill>
              <a:latin typeface="Book Antiqua" panose="02040602050305030304" pitchFamily="18" charset="0"/>
            </a:endParaRPr>
          </a:p>
        </p:txBody>
      </p:sp>
    </p:spTree>
    <p:extLst>
      <p:ext uri="{BB962C8B-B14F-4D97-AF65-F5344CB8AC3E}">
        <p14:creationId xmlns:p14="http://schemas.microsoft.com/office/powerpoint/2010/main" val="2132246836"/>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096832" cy="778098"/>
          </a:xfrm>
        </p:spPr>
        <p:txBody>
          <a:bodyPr>
            <a:normAutofit/>
          </a:bodyPr>
          <a:lstStyle/>
          <a:p>
            <a:pPr algn="ctr"/>
            <a:r>
              <a:rPr lang="ru-RU" sz="28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ФГОС-3++</a:t>
            </a:r>
            <a:endParaRPr lang="ru-RU" sz="28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
        <p:nvSpPr>
          <p:cNvPr id="3" name="Содержимое 2"/>
          <p:cNvSpPr>
            <a:spLocks noGrp="1"/>
          </p:cNvSpPr>
          <p:nvPr>
            <p:ph idx="1"/>
          </p:nvPr>
        </p:nvSpPr>
        <p:spPr>
          <a:xfrm>
            <a:off x="1435608" y="1268760"/>
            <a:ext cx="7498080" cy="4979640"/>
          </a:xfrm>
        </p:spPr>
        <p:txBody>
          <a:bodyPr>
            <a:normAutofit/>
          </a:bodyPr>
          <a:lstStyle/>
          <a:p>
            <a:pPr marL="4763" lvl="8" indent="0">
              <a:buNone/>
            </a:pPr>
            <a:r>
              <a:rPr lang="ru-RU" b="1" dirty="0" smtClean="0">
                <a:solidFill>
                  <a:srgbClr val="002060"/>
                </a:solidFill>
                <a:latin typeface="Book Antiqua" panose="02040602050305030304" pitchFamily="18" charset="0"/>
              </a:rPr>
              <a:t>ФГОС ВО по направлению </a:t>
            </a:r>
            <a:r>
              <a:rPr lang="ru-RU" dirty="0" smtClean="0">
                <a:solidFill>
                  <a:srgbClr val="002060"/>
                </a:solidFill>
                <a:latin typeface="Book Antiqua" panose="02040602050305030304" pitchFamily="18" charset="0"/>
              </a:rPr>
              <a:t>45.03.01</a:t>
            </a:r>
            <a:r>
              <a:rPr lang="ru-RU" b="1" dirty="0" smtClean="0">
                <a:solidFill>
                  <a:srgbClr val="002060"/>
                </a:solidFill>
                <a:latin typeface="Book Antiqua" panose="02040602050305030304" pitchFamily="18" charset="0"/>
              </a:rPr>
              <a:t> Филология (бакалавриат) утвержден приказом Минобрнауки России 12 августа 2020 года (приказ № 986) и зарегистрирован Минюстом России 28 августа 2020 года (регистрационный номер 59533).</a:t>
            </a:r>
          </a:p>
          <a:p>
            <a:pPr marL="4763" lvl="8" indent="0">
              <a:buNone/>
            </a:pPr>
            <a:endParaRPr lang="ru-RU" b="1" dirty="0" smtClean="0">
              <a:solidFill>
                <a:srgbClr val="002060"/>
              </a:solidFill>
              <a:latin typeface="Book Antiqua" panose="02040602050305030304" pitchFamily="18" charset="0"/>
            </a:endParaRPr>
          </a:p>
          <a:p>
            <a:pPr marL="4763" lvl="8" indent="0">
              <a:buNone/>
            </a:pPr>
            <a:r>
              <a:rPr lang="ru-RU" b="1" dirty="0" smtClean="0">
                <a:solidFill>
                  <a:srgbClr val="002060"/>
                </a:solidFill>
                <a:latin typeface="Book Antiqua" panose="02040602050305030304" pitchFamily="18" charset="0"/>
              </a:rPr>
              <a:t>ФГОС ВО </a:t>
            </a:r>
            <a:r>
              <a:rPr lang="ru-RU" b="1" dirty="0">
                <a:solidFill>
                  <a:srgbClr val="002060"/>
                </a:solidFill>
                <a:latin typeface="Book Antiqua" panose="02040602050305030304" pitchFamily="18" charset="0"/>
              </a:rPr>
              <a:t>по направлению </a:t>
            </a:r>
            <a:r>
              <a:rPr lang="ru-RU" b="1" dirty="0" smtClean="0">
                <a:solidFill>
                  <a:srgbClr val="002060"/>
                </a:solidFill>
                <a:latin typeface="Book Antiqua" panose="02040602050305030304" pitchFamily="18" charset="0"/>
              </a:rPr>
              <a:t>45.04.01 </a:t>
            </a:r>
            <a:r>
              <a:rPr lang="ru-RU" b="1" dirty="0">
                <a:solidFill>
                  <a:srgbClr val="002060"/>
                </a:solidFill>
                <a:latin typeface="Book Antiqua" panose="02040602050305030304" pitchFamily="18" charset="0"/>
              </a:rPr>
              <a:t>Филология </a:t>
            </a:r>
            <a:r>
              <a:rPr lang="ru-RU" b="1" dirty="0" smtClean="0">
                <a:solidFill>
                  <a:srgbClr val="002060"/>
                </a:solidFill>
                <a:latin typeface="Book Antiqua" panose="02040602050305030304" pitchFamily="18" charset="0"/>
              </a:rPr>
              <a:t>(магистратура) </a:t>
            </a:r>
            <a:r>
              <a:rPr lang="ru-RU" b="1" dirty="0">
                <a:solidFill>
                  <a:srgbClr val="002060"/>
                </a:solidFill>
                <a:latin typeface="Book Antiqua" panose="02040602050305030304" pitchFamily="18" charset="0"/>
              </a:rPr>
              <a:t>утвержден приказом Минобрнауки России 12 августа 2020 года (приказ № </a:t>
            </a:r>
            <a:r>
              <a:rPr lang="ru-RU" b="1" dirty="0" smtClean="0">
                <a:solidFill>
                  <a:srgbClr val="002060"/>
                </a:solidFill>
                <a:latin typeface="Book Antiqua" panose="02040602050305030304" pitchFamily="18" charset="0"/>
              </a:rPr>
              <a:t>980) </a:t>
            </a:r>
            <a:r>
              <a:rPr lang="ru-RU" b="1" dirty="0">
                <a:solidFill>
                  <a:srgbClr val="002060"/>
                </a:solidFill>
                <a:latin typeface="Book Antiqua" panose="02040602050305030304" pitchFamily="18" charset="0"/>
              </a:rPr>
              <a:t>и зарегистрирован Минюстом России </a:t>
            </a:r>
            <a:r>
              <a:rPr lang="ru-RU" b="1" dirty="0" smtClean="0">
                <a:solidFill>
                  <a:srgbClr val="002060"/>
                </a:solidFill>
                <a:latin typeface="Book Antiqua" panose="02040602050305030304" pitchFamily="18" charset="0"/>
              </a:rPr>
              <a:t>26 августа </a:t>
            </a:r>
            <a:r>
              <a:rPr lang="ru-RU" b="1" dirty="0">
                <a:solidFill>
                  <a:srgbClr val="002060"/>
                </a:solidFill>
                <a:latin typeface="Book Antiqua" panose="02040602050305030304" pitchFamily="18" charset="0"/>
              </a:rPr>
              <a:t>2020 года (регистрационный номер </a:t>
            </a:r>
            <a:r>
              <a:rPr lang="ru-RU" b="1" dirty="0" smtClean="0">
                <a:solidFill>
                  <a:srgbClr val="002060"/>
                </a:solidFill>
                <a:latin typeface="Book Antiqua" panose="02040602050305030304" pitchFamily="18" charset="0"/>
              </a:rPr>
              <a:t>59461).</a:t>
            </a:r>
            <a:endParaRPr lang="ru-RU" b="1" dirty="0">
              <a:solidFill>
                <a:srgbClr val="002060"/>
              </a:solidFill>
              <a:latin typeface="Book Antiqua" panose="02040602050305030304" pitchFamily="18" charset="0"/>
            </a:endParaRPr>
          </a:p>
          <a:p>
            <a:pPr marL="4763" lvl="8" indent="0">
              <a:buNone/>
            </a:pPr>
            <a:endParaRPr lang="ru-RU" b="1" dirty="0" smtClean="0">
              <a:latin typeface="Book Antiqua" panose="02040602050305030304" pitchFamily="18" charset="0"/>
            </a:endParaRPr>
          </a:p>
          <a:p>
            <a:pPr marL="4763" lvl="8" indent="0">
              <a:buNone/>
            </a:pPr>
            <a:r>
              <a:rPr lang="ru-RU" sz="1400" b="1" dirty="0" smtClean="0">
                <a:solidFill>
                  <a:srgbClr val="002060"/>
                </a:solidFill>
                <a:latin typeface="Book Antiqua" panose="02040602050305030304" pitchFamily="18" charset="0"/>
              </a:rPr>
              <a:t>Ср.: ФГОС ВО по направлениям 45.03.03 Фундаментальная </a:t>
            </a:r>
            <a:r>
              <a:rPr lang="ru-RU" sz="1400" b="1" dirty="0">
                <a:solidFill>
                  <a:srgbClr val="002060"/>
                </a:solidFill>
                <a:latin typeface="Book Antiqua" panose="02040602050305030304" pitchFamily="18" charset="0"/>
              </a:rPr>
              <a:t>и прикладная </a:t>
            </a:r>
            <a:r>
              <a:rPr lang="ru-RU" sz="1400" b="1" dirty="0" smtClean="0">
                <a:solidFill>
                  <a:srgbClr val="002060"/>
                </a:solidFill>
                <a:latin typeface="Book Antiqua" panose="02040602050305030304" pitchFamily="18" charset="0"/>
              </a:rPr>
              <a:t>лингвистика и 45.03.04 Интеллектуальные </a:t>
            </a:r>
            <a:r>
              <a:rPr lang="ru-RU" sz="1400" b="1" dirty="0">
                <a:solidFill>
                  <a:srgbClr val="002060"/>
                </a:solidFill>
                <a:latin typeface="Book Antiqua" panose="02040602050305030304" pitchFamily="18" charset="0"/>
              </a:rPr>
              <a:t>системы в гуманитарной </a:t>
            </a:r>
            <a:r>
              <a:rPr lang="ru-RU" sz="1400" b="1" dirty="0" smtClean="0">
                <a:solidFill>
                  <a:srgbClr val="002060"/>
                </a:solidFill>
                <a:latin typeface="Book Antiqua" panose="02040602050305030304" pitchFamily="18" charset="0"/>
              </a:rPr>
              <a:t>сфере утверждены и зарегистрированы в мае 2018 года.</a:t>
            </a:r>
          </a:p>
        </p:txBody>
      </p:sp>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8" algn="ctr" rtl="0">
              <a:spcBef>
                <a:spcPct val="0"/>
              </a:spcBef>
            </a:pPr>
            <a:r>
              <a:rPr lang="ru-RU" sz="3200" b="1" dirty="0" smtClean="0">
                <a:solidFill>
                  <a:srgbClr val="002060"/>
                </a:solidFill>
                <a:latin typeface="Book Antiqua" panose="02040602050305030304" pitchFamily="18" charset="0"/>
                <a:ea typeface="Times New Roman"/>
              </a:rPr>
              <a:t/>
            </a:r>
            <a:br>
              <a:rPr lang="ru-RU" sz="3200" b="1" dirty="0" smtClean="0">
                <a:solidFill>
                  <a:srgbClr val="002060"/>
                </a:solidFill>
                <a:latin typeface="Book Antiqua" panose="02040602050305030304" pitchFamily="18" charset="0"/>
                <a:ea typeface="Times New Roman"/>
              </a:rPr>
            </a:br>
            <a:r>
              <a:rPr lang="ru-RU" sz="3200" b="1" dirty="0" smtClean="0">
                <a:solidFill>
                  <a:srgbClr val="002060"/>
                </a:solidFill>
                <a:latin typeface="Book Antiqua" panose="02040602050305030304" pitchFamily="18" charset="0"/>
                <a:ea typeface="Times New Roman"/>
              </a:rPr>
              <a:t>Принципиальные отличия ФГОС-3++ от предыдущей версии ФГОС-3+</a:t>
            </a:r>
            <a:br>
              <a:rPr lang="ru-RU" sz="3200" b="1" dirty="0" smtClean="0">
                <a:solidFill>
                  <a:srgbClr val="002060"/>
                </a:solidFill>
                <a:latin typeface="Book Antiqua" panose="02040602050305030304" pitchFamily="18" charset="0"/>
                <a:ea typeface="Times New Roman"/>
              </a:rPr>
            </a:br>
            <a:endParaRPr lang="ru-RU" sz="32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
        <p:nvSpPr>
          <p:cNvPr id="3" name="Содержимое 2"/>
          <p:cNvSpPr>
            <a:spLocks noGrp="1"/>
          </p:cNvSpPr>
          <p:nvPr>
            <p:ph idx="1"/>
          </p:nvPr>
        </p:nvSpPr>
        <p:spPr/>
        <p:txBody>
          <a:bodyPr/>
          <a:lstStyle/>
          <a:p>
            <a:pPr marL="461963" lvl="8" indent="-457200">
              <a:buAutoNum type="arabicPeriod"/>
            </a:pPr>
            <a:r>
              <a:rPr lang="ru-RU" dirty="0" smtClean="0">
                <a:solidFill>
                  <a:srgbClr val="002060"/>
                </a:solidFill>
                <a:latin typeface="Book Antiqua" panose="02040602050305030304" pitchFamily="18" charset="0"/>
                <a:ea typeface="Times New Roman"/>
              </a:rPr>
              <a:t>Актуализация ФГОС была обусловлена прежде всего необходимостью учета в них профессиональных стандартов (ПС)</a:t>
            </a:r>
          </a:p>
          <a:p>
            <a:pPr marL="461963" lvl="8" indent="-457200">
              <a:buAutoNum type="arabicPeriod"/>
            </a:pPr>
            <a:r>
              <a:rPr lang="ru-RU" dirty="0" smtClean="0">
                <a:solidFill>
                  <a:srgbClr val="002060"/>
                </a:solidFill>
                <a:latin typeface="Book Antiqua" panose="02040602050305030304" pitchFamily="18" charset="0"/>
                <a:ea typeface="Times New Roman"/>
              </a:rPr>
              <a:t>В обновленных ФГОС учитываются области профессиональной деятельности (отраженные в Реестре профессиональных стандартов Минтруда России) и сферы профессиональной  деятельности (сформулированные разработчиками ФГОС самостоятельно, если таковые не нашли отражения в Реестре).</a:t>
            </a:r>
          </a:p>
          <a:p>
            <a:pPr marL="461963" lvl="8" indent="-457200">
              <a:buAutoNum type="arabicPeriod"/>
            </a:pPr>
            <a:r>
              <a:rPr lang="ru-RU" dirty="0" smtClean="0">
                <a:solidFill>
                  <a:srgbClr val="002060"/>
                </a:solidFill>
                <a:latin typeface="Book Antiqua" panose="02040602050305030304" pitchFamily="18" charset="0"/>
                <a:ea typeface="Times New Roman"/>
              </a:rPr>
              <a:t>Во ФГОС находят отражение только универсальные компетенции (УК) и общепрофессиональные компетенции (ОПК). Профессиональные компетенции формулируются вузами самостоятельно с учетом ПООП.</a:t>
            </a:r>
            <a:endParaRPr lang="ru-RU" dirty="0">
              <a:solidFill>
                <a:srgbClr val="002060"/>
              </a:solidFill>
              <a:latin typeface="Book Antiqua" panose="02040602050305030304" pitchFamily="18" charset="0"/>
              <a:ea typeface="Times New Roman"/>
            </a:endParaRPr>
          </a:p>
        </p:txBody>
      </p:sp>
    </p:spTree>
    <p:extLst>
      <p:ext uri="{BB962C8B-B14F-4D97-AF65-F5344CB8AC3E}">
        <p14:creationId xmlns:p14="http://schemas.microsoft.com/office/powerpoint/2010/main" val="4088955285"/>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1152128"/>
          </a:xfrm>
        </p:spPr>
        <p:txBody>
          <a:bodyPr>
            <a:normAutofit/>
          </a:bodyPr>
          <a:lstStyle/>
          <a:p>
            <a:pPr lvl="8" algn="ctr" rtl="0">
              <a:spcBef>
                <a:spcPct val="0"/>
              </a:spcBef>
            </a:pPr>
            <a:r>
              <a:rPr lang="ru-RU" sz="32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Положительные стороны новых ФГОС</a:t>
            </a:r>
            <a:endParaRPr lang="ru-RU" sz="32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
        <p:nvSpPr>
          <p:cNvPr id="3" name="Содержимое 2"/>
          <p:cNvSpPr>
            <a:spLocks noGrp="1"/>
          </p:cNvSpPr>
          <p:nvPr>
            <p:ph idx="1"/>
          </p:nvPr>
        </p:nvSpPr>
        <p:spPr>
          <a:xfrm>
            <a:off x="1043608" y="1340768"/>
            <a:ext cx="7920880" cy="5184576"/>
          </a:xfrm>
        </p:spPr>
        <p:txBody>
          <a:bodyPr>
            <a:normAutofit fontScale="85000" lnSpcReduction="10000"/>
          </a:bodyPr>
          <a:lstStyle/>
          <a:p>
            <a:pPr marL="461963" lvl="8" indent="-457200">
              <a:buAutoNum type="arabicPeriod"/>
            </a:pPr>
            <a:r>
              <a:rPr lang="ru-RU" dirty="0" smtClean="0">
                <a:latin typeface="Book Antiqua" panose="02040602050305030304" pitchFamily="18" charset="0"/>
                <a:ea typeface="Times New Roman"/>
              </a:rPr>
              <a:t>Были сняты некоторые ограничения. Например, в предыдущей версии ФГОС было положение о минимальном объеме курсов по выбору студентов – </a:t>
            </a:r>
            <a:r>
              <a:rPr lang="ru-RU" dirty="0">
                <a:latin typeface="Book Antiqua" panose="02040602050305030304" pitchFamily="18" charset="0"/>
                <a:ea typeface="Times New Roman"/>
              </a:rPr>
              <a:t>не менее 30% от объема </a:t>
            </a:r>
            <a:r>
              <a:rPr lang="ru-RU" dirty="0" smtClean="0">
                <a:latin typeface="Book Antiqua" panose="02040602050305030304" pitchFamily="18" charset="0"/>
                <a:ea typeface="Times New Roman"/>
              </a:rPr>
              <a:t>вариативной части </a:t>
            </a:r>
            <a:r>
              <a:rPr lang="ru-RU" dirty="0">
                <a:latin typeface="Book Antiqua" panose="02040602050305030304" pitchFamily="18" charset="0"/>
                <a:ea typeface="Times New Roman"/>
              </a:rPr>
              <a:t>Блока 1 </a:t>
            </a:r>
            <a:r>
              <a:rPr lang="ru-RU" dirty="0" smtClean="0">
                <a:latin typeface="Book Antiqua" panose="02040602050305030304" pitchFamily="18" charset="0"/>
                <a:ea typeface="Times New Roman"/>
              </a:rPr>
              <a:t>«Дисциплины </a:t>
            </a:r>
            <a:r>
              <a:rPr lang="ru-RU" dirty="0">
                <a:latin typeface="Book Antiqua" panose="02040602050305030304" pitchFamily="18" charset="0"/>
                <a:ea typeface="Times New Roman"/>
              </a:rPr>
              <a:t>(модули</a:t>
            </a:r>
            <a:r>
              <a:rPr lang="ru-RU" dirty="0" smtClean="0">
                <a:latin typeface="Book Antiqua" panose="02040602050305030304" pitchFamily="18" charset="0"/>
                <a:ea typeface="Times New Roman"/>
              </a:rPr>
              <a:t>)», а количество </a:t>
            </a:r>
            <a:r>
              <a:rPr lang="ru-RU" dirty="0">
                <a:latin typeface="Book Antiqua" panose="02040602050305030304" pitchFamily="18" charset="0"/>
                <a:ea typeface="Times New Roman"/>
              </a:rPr>
              <a:t>часов, отведенных на занятия лекционного типа в целом по Блоку 1 </a:t>
            </a:r>
            <a:r>
              <a:rPr lang="ru-RU" dirty="0" smtClean="0">
                <a:latin typeface="Book Antiqua" panose="02040602050305030304" pitchFamily="18" charset="0"/>
                <a:ea typeface="Times New Roman"/>
              </a:rPr>
              <a:t>«Дисциплины (</a:t>
            </a:r>
            <a:r>
              <a:rPr lang="ru-RU" dirty="0">
                <a:latin typeface="Book Antiqua" panose="02040602050305030304" pitchFamily="18" charset="0"/>
                <a:ea typeface="Times New Roman"/>
              </a:rPr>
              <a:t>модули</a:t>
            </a:r>
            <a:r>
              <a:rPr lang="ru-RU" dirty="0" smtClean="0">
                <a:latin typeface="Book Antiqua" panose="02040602050305030304" pitchFamily="18" charset="0"/>
                <a:ea typeface="Times New Roman"/>
              </a:rPr>
              <a:t>)», </a:t>
            </a:r>
            <a:r>
              <a:rPr lang="ru-RU" dirty="0">
                <a:latin typeface="Book Antiqua" panose="02040602050305030304" pitchFamily="18" charset="0"/>
                <a:ea typeface="Times New Roman"/>
              </a:rPr>
              <a:t>должно </a:t>
            </a:r>
            <a:r>
              <a:rPr lang="ru-RU" dirty="0" smtClean="0">
                <a:latin typeface="Book Antiqua" panose="02040602050305030304" pitchFamily="18" charset="0"/>
                <a:ea typeface="Times New Roman"/>
              </a:rPr>
              <a:t>было составлять </a:t>
            </a:r>
            <a:r>
              <a:rPr lang="ru-RU" dirty="0">
                <a:latin typeface="Book Antiqua" panose="02040602050305030304" pitchFamily="18" charset="0"/>
                <a:ea typeface="Times New Roman"/>
              </a:rPr>
              <a:t>не более 40 </a:t>
            </a:r>
            <a:r>
              <a:rPr lang="ru-RU" dirty="0" smtClean="0">
                <a:latin typeface="Book Antiqua" panose="02040602050305030304" pitchFamily="18" charset="0"/>
                <a:ea typeface="Times New Roman"/>
              </a:rPr>
              <a:t>% у бакалавров (и не более 20 % у магистрантов) </a:t>
            </a:r>
            <a:r>
              <a:rPr lang="ru-RU" dirty="0">
                <a:latin typeface="Book Antiqua" panose="02040602050305030304" pitchFamily="18" charset="0"/>
                <a:ea typeface="Times New Roman"/>
              </a:rPr>
              <a:t>от общего количества часов аудиторных занятий</a:t>
            </a:r>
            <a:r>
              <a:rPr lang="ru-RU" dirty="0" smtClean="0">
                <a:latin typeface="Book Antiqua" panose="02040602050305030304" pitchFamily="18" charset="0"/>
                <a:ea typeface="Times New Roman"/>
              </a:rPr>
              <a:t>, отведенных </a:t>
            </a:r>
            <a:r>
              <a:rPr lang="ru-RU" dirty="0">
                <a:latin typeface="Book Antiqua" panose="02040602050305030304" pitchFamily="18" charset="0"/>
                <a:ea typeface="Times New Roman"/>
              </a:rPr>
              <a:t>на реализацию данного Блока.</a:t>
            </a:r>
          </a:p>
          <a:p>
            <a:pPr marL="461963" lvl="8" indent="-457200">
              <a:buAutoNum type="arabicPeriod"/>
            </a:pPr>
            <a:r>
              <a:rPr lang="ru-RU" dirty="0" smtClean="0">
                <a:latin typeface="Book Antiqua" panose="02040602050305030304" pitchFamily="18" charset="0"/>
                <a:ea typeface="Times New Roman"/>
              </a:rPr>
              <a:t>Существенно улучшились формулировки названий практик (ср. с </a:t>
            </a:r>
            <a:r>
              <a:rPr lang="ru-RU" dirty="0">
                <a:latin typeface="Book Antiqua" panose="02040602050305030304" pitchFamily="18" charset="0"/>
                <a:ea typeface="Times New Roman"/>
              </a:rPr>
              <a:t>предыдущей версией: </a:t>
            </a:r>
            <a:r>
              <a:rPr lang="ru-RU" dirty="0" smtClean="0">
                <a:latin typeface="Book Antiqua" panose="02040602050305030304" pitchFamily="18" charset="0"/>
                <a:ea typeface="Times New Roman"/>
              </a:rPr>
              <a:t>«практика </a:t>
            </a:r>
            <a:r>
              <a:rPr lang="ru-RU" dirty="0">
                <a:latin typeface="Book Antiqua" panose="02040602050305030304" pitchFamily="18" charset="0"/>
                <a:ea typeface="Times New Roman"/>
              </a:rPr>
              <a:t>по получению первичных профессиональных умений и </a:t>
            </a:r>
            <a:r>
              <a:rPr lang="ru-RU" dirty="0" smtClean="0">
                <a:latin typeface="Book Antiqua" panose="02040602050305030304" pitchFamily="18" charset="0"/>
                <a:ea typeface="Times New Roman"/>
              </a:rPr>
              <a:t>навыков», «практика </a:t>
            </a:r>
            <a:r>
              <a:rPr lang="ru-RU" dirty="0">
                <a:latin typeface="Book Antiqua" panose="02040602050305030304" pitchFamily="18" charset="0"/>
                <a:ea typeface="Times New Roman"/>
              </a:rPr>
              <a:t>по получению профессиональных умений и опыта профессиональной </a:t>
            </a:r>
            <a:r>
              <a:rPr lang="ru-RU" dirty="0" smtClean="0">
                <a:latin typeface="Book Antiqua" panose="02040602050305030304" pitchFamily="18" charset="0"/>
                <a:ea typeface="Times New Roman"/>
              </a:rPr>
              <a:t>деятельности» и т.п.). Кроме того, теперь четко прописано, что организация не только сама выбирает один или несколько типов учебной или производственной практики из предложенных во ФГОС или ПООП, но и вправе установить дополнительный тип (типы) практик.</a:t>
            </a:r>
          </a:p>
          <a:p>
            <a:pPr marL="461963" lvl="8" indent="-457200">
              <a:buAutoNum type="arabicPeriod"/>
            </a:pPr>
            <a:r>
              <a:rPr lang="ru-RU" dirty="0" smtClean="0">
                <a:latin typeface="Book Antiqua" panose="02040602050305030304" pitchFamily="18" charset="0"/>
                <a:ea typeface="Times New Roman"/>
              </a:rPr>
              <a:t>Унифицированы универсальные компетенции для всех </a:t>
            </a:r>
            <a:r>
              <a:rPr lang="ru-RU" dirty="0">
                <a:latin typeface="Book Antiqua" panose="02040602050305030304" pitchFamily="18" charset="0"/>
                <a:ea typeface="Times New Roman"/>
              </a:rPr>
              <a:t>направлений </a:t>
            </a:r>
            <a:r>
              <a:rPr lang="ru-RU" dirty="0" smtClean="0">
                <a:latin typeface="Book Antiqua" panose="02040602050305030304" pitchFamily="18" charset="0"/>
                <a:ea typeface="Times New Roman"/>
              </a:rPr>
              <a:t>подготовки и специальностей.</a:t>
            </a:r>
          </a:p>
          <a:p>
            <a:pPr marL="461963" lvl="8" indent="-457200">
              <a:buAutoNum type="arabicPeriod"/>
            </a:pPr>
            <a:r>
              <a:rPr lang="ru-RU" dirty="0" smtClean="0">
                <a:latin typeface="Book Antiqua" panose="02040602050305030304" pitchFamily="18" charset="0"/>
                <a:ea typeface="Times New Roman"/>
              </a:rPr>
              <a:t>Увеличилось количество </a:t>
            </a:r>
            <a:r>
              <a:rPr lang="ru-RU" dirty="0" err="1" smtClean="0">
                <a:latin typeface="Book Antiqua" panose="02040602050305030304" pitchFamily="18" charset="0"/>
                <a:ea typeface="Times New Roman"/>
              </a:rPr>
              <a:t>з.е</a:t>
            </a:r>
            <a:r>
              <a:rPr lang="ru-RU" dirty="0" smtClean="0">
                <a:latin typeface="Book Antiqua" panose="02040602050305030304" pitchFamily="18" charset="0"/>
                <a:ea typeface="Times New Roman"/>
              </a:rPr>
              <a:t>., которые можно освоить за 1 год при ускоренном обучении – до 80 </a:t>
            </a:r>
            <a:r>
              <a:rPr lang="ru-RU" dirty="0" err="1" smtClean="0">
                <a:latin typeface="Book Antiqua" panose="02040602050305030304" pitchFamily="18" charset="0"/>
                <a:ea typeface="Times New Roman"/>
              </a:rPr>
              <a:t>з.е</a:t>
            </a:r>
            <a:r>
              <a:rPr lang="ru-RU" dirty="0" smtClean="0">
                <a:latin typeface="Book Antiqua" panose="02040602050305030304" pitchFamily="18" charset="0"/>
                <a:ea typeface="Times New Roman"/>
              </a:rPr>
              <a:t>. (было до 75 </a:t>
            </a:r>
            <a:r>
              <a:rPr lang="ru-RU" dirty="0" err="1" smtClean="0">
                <a:latin typeface="Book Antiqua" panose="02040602050305030304" pitchFamily="18" charset="0"/>
                <a:ea typeface="Times New Roman"/>
              </a:rPr>
              <a:t>з.е</a:t>
            </a:r>
            <a:r>
              <a:rPr lang="ru-RU" dirty="0" smtClean="0">
                <a:latin typeface="Book Antiqua" panose="02040602050305030304" pitchFamily="18" charset="0"/>
                <a:ea typeface="Times New Roman"/>
              </a:rPr>
              <a:t>.).</a:t>
            </a:r>
          </a:p>
          <a:p>
            <a:pPr marL="4763" lvl="8" indent="0">
              <a:buNone/>
            </a:pPr>
            <a:endParaRPr lang="ru-RU" dirty="0">
              <a:latin typeface="Book Antiqua" panose="02040602050305030304" pitchFamily="18" charset="0"/>
              <a:ea typeface="Times New Roman"/>
            </a:endParaRPr>
          </a:p>
        </p:txBody>
      </p:sp>
    </p:spTree>
    <p:extLst>
      <p:ext uri="{BB962C8B-B14F-4D97-AF65-F5344CB8AC3E}">
        <p14:creationId xmlns:p14="http://schemas.microsoft.com/office/powerpoint/2010/main" val="1949771816"/>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1152128"/>
          </a:xfrm>
        </p:spPr>
        <p:txBody>
          <a:bodyPr>
            <a:normAutofit/>
          </a:bodyPr>
          <a:lstStyle/>
          <a:p>
            <a:pPr lvl="8" algn="ctr" rtl="0">
              <a:spcBef>
                <a:spcPct val="0"/>
              </a:spcBef>
            </a:pPr>
            <a:r>
              <a:rPr lang="ru-RU" sz="32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Положительные стороны новых ФГОС</a:t>
            </a:r>
            <a:endParaRPr lang="ru-RU" sz="32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
        <p:nvSpPr>
          <p:cNvPr id="3" name="Содержимое 2"/>
          <p:cNvSpPr>
            <a:spLocks noGrp="1"/>
          </p:cNvSpPr>
          <p:nvPr>
            <p:ph idx="1"/>
          </p:nvPr>
        </p:nvSpPr>
        <p:spPr>
          <a:xfrm>
            <a:off x="1043608" y="1340768"/>
            <a:ext cx="7920880" cy="5184576"/>
          </a:xfrm>
        </p:spPr>
        <p:txBody>
          <a:bodyPr>
            <a:normAutofit/>
          </a:bodyPr>
          <a:lstStyle/>
          <a:p>
            <a:pPr marL="4763" lvl="8" indent="0">
              <a:buNone/>
            </a:pPr>
            <a:r>
              <a:rPr lang="ru-RU" dirty="0" smtClean="0">
                <a:latin typeface="Book Antiqua" panose="02040602050305030304" pitchFamily="18" charset="0"/>
                <a:ea typeface="Times New Roman"/>
              </a:rPr>
              <a:t>5. В числе УК бакалавриата и </a:t>
            </a:r>
            <a:r>
              <a:rPr lang="ru-RU" smtClean="0">
                <a:latin typeface="Book Antiqua" panose="02040602050305030304" pitchFamily="18" charset="0"/>
                <a:ea typeface="Times New Roman"/>
              </a:rPr>
              <a:t>магистратуры </a:t>
            </a:r>
            <a:r>
              <a:rPr lang="ru-RU" smtClean="0">
                <a:latin typeface="Book Antiqua" panose="02040602050305030304" pitchFamily="18" charset="0"/>
                <a:ea typeface="Times New Roman"/>
              </a:rPr>
              <a:t>прописаны так </a:t>
            </a:r>
            <a:r>
              <a:rPr lang="ru-RU" dirty="0" smtClean="0">
                <a:latin typeface="Book Antiqua" panose="02040602050305030304" pitchFamily="18" charset="0"/>
                <a:ea typeface="Times New Roman"/>
              </a:rPr>
              <a:t>называемые коммуникативные компетенции:  в бакалавриате УК-4</a:t>
            </a:r>
            <a:r>
              <a:rPr lang="ru-RU" dirty="0">
                <a:latin typeface="Book Antiqua" panose="02040602050305030304" pitchFamily="18" charset="0"/>
                <a:ea typeface="Times New Roman"/>
              </a:rPr>
              <a:t>. Способен осуществлять деловую коммуникацию в устной и письменной формах </a:t>
            </a:r>
            <a:r>
              <a:rPr lang="ru-RU" b="1" dirty="0">
                <a:effectLst>
                  <a:outerShdw blurRad="38100" dist="38100" dir="2700000" algn="tl">
                    <a:srgbClr val="000000">
                      <a:alpha val="43137"/>
                    </a:srgbClr>
                  </a:outerShdw>
                </a:effectLst>
                <a:latin typeface="Book Antiqua" panose="02040602050305030304" pitchFamily="18" charset="0"/>
                <a:ea typeface="Times New Roman"/>
              </a:rPr>
              <a:t>на государственном языке Российской Федерации </a:t>
            </a:r>
            <a:r>
              <a:rPr lang="ru-RU" dirty="0">
                <a:latin typeface="Book Antiqua" panose="02040602050305030304" pitchFamily="18" charset="0"/>
                <a:ea typeface="Times New Roman"/>
              </a:rPr>
              <a:t>и иностранном(</a:t>
            </a:r>
            <a:r>
              <a:rPr lang="ru-RU" dirty="0" err="1">
                <a:latin typeface="Book Antiqua" panose="02040602050305030304" pitchFamily="18" charset="0"/>
                <a:ea typeface="Times New Roman"/>
              </a:rPr>
              <a:t>ых</a:t>
            </a:r>
            <a:r>
              <a:rPr lang="ru-RU" dirty="0">
                <a:latin typeface="Book Antiqua" panose="02040602050305030304" pitchFamily="18" charset="0"/>
                <a:ea typeface="Times New Roman"/>
              </a:rPr>
              <a:t>) языке(ах</a:t>
            </a:r>
            <a:r>
              <a:rPr lang="ru-RU" dirty="0" smtClean="0">
                <a:latin typeface="Book Antiqua" panose="02040602050305030304" pitchFamily="18" charset="0"/>
                <a:ea typeface="Times New Roman"/>
              </a:rPr>
              <a:t>) и в магистратуре УК-4. Способен применять современные коммуникативные технологии, в том числе на иностранном(</a:t>
            </a:r>
            <a:r>
              <a:rPr lang="ru-RU" dirty="0" err="1" smtClean="0">
                <a:latin typeface="Book Antiqua" panose="02040602050305030304" pitchFamily="18" charset="0"/>
                <a:ea typeface="Times New Roman"/>
              </a:rPr>
              <a:t>ых</a:t>
            </a:r>
            <a:r>
              <a:rPr lang="ru-RU" dirty="0" smtClean="0">
                <a:latin typeface="Book Antiqua" panose="02040602050305030304" pitchFamily="18" charset="0"/>
                <a:ea typeface="Times New Roman"/>
              </a:rPr>
              <a:t>) языке(ах), для академического и профессионального взаимодействия.</a:t>
            </a:r>
          </a:p>
          <a:p>
            <a:pPr marL="4763" lvl="8" indent="0">
              <a:buNone/>
            </a:pPr>
            <a:r>
              <a:rPr lang="ru-RU" dirty="0" smtClean="0">
                <a:latin typeface="Book Antiqua" panose="02040602050305030304" pitchFamily="18" charset="0"/>
                <a:ea typeface="Times New Roman"/>
              </a:rPr>
              <a:t>Это дает филологам возможность расширять свое присутствие в образовательных программах всех направлений подготовки.</a:t>
            </a:r>
            <a:endParaRPr lang="ru-RU" dirty="0">
              <a:latin typeface="Book Antiqua" panose="02040602050305030304" pitchFamily="18" charset="0"/>
              <a:ea typeface="Times New Roman"/>
            </a:endParaRPr>
          </a:p>
        </p:txBody>
      </p:sp>
    </p:spTree>
    <p:extLst>
      <p:ext uri="{BB962C8B-B14F-4D97-AF65-F5344CB8AC3E}">
        <p14:creationId xmlns:p14="http://schemas.microsoft.com/office/powerpoint/2010/main" val="2955477076"/>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8" algn="ctr" rtl="0">
              <a:spcBef>
                <a:spcPct val="0"/>
              </a:spcBef>
            </a:pP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Сложности, возникающие при разработке ООП по новому ФГОС</a:t>
            </a:r>
            <a:endPar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
        <p:nvSpPr>
          <p:cNvPr id="3" name="Объект 2"/>
          <p:cNvSpPr>
            <a:spLocks noGrp="1"/>
          </p:cNvSpPr>
          <p:nvPr>
            <p:ph idx="1"/>
          </p:nvPr>
        </p:nvSpPr>
        <p:spPr/>
        <p:txBody>
          <a:bodyPr>
            <a:normAutofit/>
          </a:bodyPr>
          <a:lstStyle/>
          <a:p>
            <a:pPr marL="82296" indent="0">
              <a:buNone/>
            </a:pPr>
            <a:r>
              <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1. Первая и главная сложность: отсутствие </a:t>
            </a: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четкого правового статуса примерной образовательной программы (ПООП). Она призвана была играть весьма существенную роль в формировании образовательных программ, так как именно в ней прописываются разработчиками ФГОС и ПООП профессиональные компетенции (ПК). Но на сегодня мы может только рекомендовать учитывать ПООП при составлении вузовских образовательных программ.</a:t>
            </a:r>
            <a:endPar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729148512"/>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8" algn="ctr" rtl="0">
              <a:spcBef>
                <a:spcPct val="0"/>
              </a:spcBef>
            </a:pP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Сложности, возникающие при разработке ООП по новому ФГОС</a:t>
            </a:r>
            <a:endPar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
        <p:nvSpPr>
          <p:cNvPr id="3" name="Объект 2"/>
          <p:cNvSpPr>
            <a:spLocks noGrp="1"/>
          </p:cNvSpPr>
          <p:nvPr>
            <p:ph idx="1"/>
          </p:nvPr>
        </p:nvSpPr>
        <p:spPr/>
        <p:txBody>
          <a:bodyPr>
            <a:normAutofit fontScale="92500"/>
          </a:bodyPr>
          <a:lstStyle/>
          <a:p>
            <a:pPr marL="82296" indent="0">
              <a:buNone/>
            </a:pPr>
            <a:r>
              <a:rPr lang="ru-RU" sz="2400" dirty="0" smtClean="0">
                <a:solidFill>
                  <a:srgbClr val="002060"/>
                </a:solidFill>
                <a:latin typeface="Book Antiqua" panose="02040602050305030304" pitchFamily="18" charset="0"/>
              </a:rPr>
              <a:t>2. Отсутствие профессиональных стандартов (ПС) для большинства типов задач профессиональной деятельности, особенно в магистратуре (для филологов, например, предусмотрены только четыре ПС из области  11 Средства массовой информации, издательство и полиграфия). При этом при разработке вузовской ООП следует ориентироваться не столько на наличие или отсутствие ПС, сколько на раздел 1.11 ФГОС «Области и (или) сферы профессиональной деятельности». Здесь для магистров по направлению филология предусмотрены и область 01 Образование и наука, и сфера перевода, и сфера устной и письменной коммуникации.</a:t>
            </a:r>
            <a:endParaRPr lang="ru-RU" sz="2400" dirty="0">
              <a:solidFill>
                <a:srgbClr val="002060"/>
              </a:solidFill>
              <a:latin typeface="Book Antiqua" panose="02040602050305030304" pitchFamily="18" charset="0"/>
            </a:endParaRPr>
          </a:p>
        </p:txBody>
      </p:sp>
    </p:spTree>
    <p:extLst>
      <p:ext uri="{BB962C8B-B14F-4D97-AF65-F5344CB8AC3E}">
        <p14:creationId xmlns:p14="http://schemas.microsoft.com/office/powerpoint/2010/main" val="992011162"/>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8" algn="ctr" rtl="0">
              <a:spcBef>
                <a:spcPct val="0"/>
              </a:spcBef>
            </a:pPr>
            <a:r>
              <a:rPr lang="ru-RU" sz="2400" b="1" dirty="0" smtClean="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rPr>
              <a:t>Сложности, возникающие при разработке ООП по новому ФГОС</a:t>
            </a:r>
            <a:endParaRPr lang="ru-RU" sz="2400" b="1" dirty="0">
              <a:solidFill>
                <a:srgbClr val="002060"/>
              </a:solidFill>
              <a:latin typeface="Book Antiqua" panose="02040602050305030304" pitchFamily="18" charset="0"/>
              <a:ea typeface="Arial Unicode MS" panose="020B0604020202020204" pitchFamily="34" charset="-128"/>
              <a:cs typeface="Arial Unicode MS" panose="020B0604020202020204" pitchFamily="34" charset="-128"/>
            </a:endParaRPr>
          </a:p>
        </p:txBody>
      </p:sp>
      <p:sp>
        <p:nvSpPr>
          <p:cNvPr id="3" name="Объект 2"/>
          <p:cNvSpPr>
            <a:spLocks noGrp="1"/>
          </p:cNvSpPr>
          <p:nvPr>
            <p:ph idx="1"/>
          </p:nvPr>
        </p:nvSpPr>
        <p:spPr>
          <a:xfrm>
            <a:off x="1187624" y="1447800"/>
            <a:ext cx="7746064" cy="4800600"/>
          </a:xfrm>
        </p:spPr>
        <p:txBody>
          <a:bodyPr>
            <a:normAutofit/>
          </a:bodyPr>
          <a:lstStyle/>
          <a:p>
            <a:pPr marL="82296" indent="0">
              <a:buNone/>
            </a:pPr>
            <a:r>
              <a:rPr lang="ru-RU" sz="2400" dirty="0" smtClean="0">
                <a:solidFill>
                  <a:srgbClr val="002060"/>
                </a:solidFill>
                <a:latin typeface="Book Antiqua" panose="02040602050305030304" pitchFamily="18" charset="0"/>
              </a:rPr>
              <a:t>П.3.5. ФГОС ВО по направлению подготовки бакалавров: «При отсутствии профессиональных стандартов, соответствующих профессиональной деятельности выпускников, профессиональные компетенции определяются Организацией на основе анализа требований к профессиональным компетенциям, предъявляемым к выпускникам на рынке труда, обобщения отечественного и зарубежного опыта, проведения консультаций с ведущими работодателями, объединениями работодателей отрасли, в которой востребованы выпускника, иных источников».</a:t>
            </a:r>
            <a:endParaRPr lang="ru-RU" sz="2400" dirty="0">
              <a:solidFill>
                <a:srgbClr val="002060"/>
              </a:solidFill>
              <a:latin typeface="Book Antiqua" panose="02040602050305030304" pitchFamily="18" charset="0"/>
            </a:endParaRPr>
          </a:p>
        </p:txBody>
      </p:sp>
    </p:spTree>
    <p:extLst>
      <p:ext uri="{BB962C8B-B14F-4D97-AF65-F5344CB8AC3E}">
        <p14:creationId xmlns:p14="http://schemas.microsoft.com/office/powerpoint/2010/main" val="1986835148"/>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498</TotalTime>
  <Words>1516</Words>
  <Application>Microsoft Office PowerPoint</Application>
  <PresentationFormat>Экран (4:3)</PresentationFormat>
  <Paragraphs>50</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Солнцестояние</vt:lpstr>
      <vt:lpstr>Анализ проблем, возникающих при разработке вузовских основных образовательных программ на основе ФГОС 3++ и ПООП по направлению «Филология» (бакалавриат и магистратура).</vt:lpstr>
      <vt:lpstr>Разработка ООП на основе ФГОС</vt:lpstr>
      <vt:lpstr>ФГОС-3++</vt:lpstr>
      <vt:lpstr> Принципиальные отличия ФГОС-3++ от предыдущей версии ФГОС-3+ </vt:lpstr>
      <vt:lpstr>Положительные стороны новых ФГОС</vt:lpstr>
      <vt:lpstr>Положительные стороны новых ФГОС</vt:lpstr>
      <vt:lpstr>Сложности, возникающие при разработке ООП по новому ФГОС</vt:lpstr>
      <vt:lpstr>Сложности, возникающие при разработке ООП по новому ФГОС</vt:lpstr>
      <vt:lpstr>Сложности, возникающие при разработке ООП по новому ФГОС</vt:lpstr>
      <vt:lpstr>Сложности, возникающие при разработке ООП по новому ФГОС</vt:lpstr>
      <vt:lpstr>Сложности, возникающие при разработке ООП по новому ФГОС</vt:lpstr>
      <vt:lpstr>Сложности, возникающие при разработке ООП по новому ФГОС</vt:lpstr>
      <vt:lpstr>Сложности, возникающие при разработке ООП по новому ФГОС</vt:lpstr>
      <vt:lpstr>Сложности, возникающие при разработке ООП по новому ФГОС</vt:lpstr>
      <vt:lpstr>Сложности, возникающие при разработке ООП по новому ФГОС</vt:lpstr>
      <vt:lpstr>Сложности, возникающие при разработке ООП по новому ФГОС</vt:lpstr>
      <vt:lpstr>Сложности, возникающие при разработке ООП по новому ФГОС</vt:lpstr>
      <vt:lpstr>Анализ проблем, возникающих при разработке вузовских основных образовательных программ на основе ФГОС 3++ и ПООП по направлению «Филология» (бакалавриат и магистратура).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КЦП на 2019 год</dc:title>
  <dc:creator>Светлана Родионова</dc:creator>
  <cp:lastModifiedBy>Admin</cp:lastModifiedBy>
  <cp:revision>40</cp:revision>
  <dcterms:created xsi:type="dcterms:W3CDTF">2018-05-20T16:45:58Z</dcterms:created>
  <dcterms:modified xsi:type="dcterms:W3CDTF">2021-03-23T06:50:16Z</dcterms:modified>
</cp:coreProperties>
</file>